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8" r:id="rId6"/>
    <p:sldId id="268" r:id="rId7"/>
    <p:sldId id="261" r:id="rId8"/>
    <p:sldId id="267" r:id="rId9"/>
    <p:sldId id="262" r:id="rId10"/>
    <p:sldId id="263" r:id="rId11"/>
    <p:sldId id="269"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318F"/>
    <a:srgbClr val="A2298D"/>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0020B5-C7D9-8C1C-3C01-E18FB63EA1EF}" v="13" dt="2025-01-06T16:12:14.355"/>
    <p1510:client id="{A3502142-38CB-1B98-949D-492521811CAD}" v="302" dt="2025-01-06T16:57:31.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94694"/>
  </p:normalViewPr>
  <p:slideViewPr>
    <p:cSldViewPr snapToGrid="0">
      <p:cViewPr varScale="1">
        <p:scale>
          <a:sx n="161" d="100"/>
          <a:sy n="161" d="100"/>
        </p:scale>
        <p:origin x="264"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xu3_5PLkG1I?si=zBNzpI3q_dUzGq_I" TargetMode="External"/><Relationship Id="rId2" Type="http://schemas.openxmlformats.org/officeDocument/2006/relationships/slideLayout" Target="../slideLayouts/slideLayout22.xml"/><Relationship Id="rId1" Type="http://schemas.openxmlformats.org/officeDocument/2006/relationships/video" Target="https://www.youtube.com/embed/xu3_5PLkG1I?feature=oembed" TargetMode="External"/><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Gedeeld Leiderschap</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i="0" u="none" strike="noStrike" dirty="0">
                <a:solidFill>
                  <a:srgbClr val="000000"/>
                </a:solidFill>
                <a:effectLst/>
                <a:latin typeface="Arial" panose="020B0604020202020204" pitchFamily="34" charset="0"/>
              </a:rPr>
              <a:t>Gedeeld Leiderschap</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a:t>Lessen trekken uit een veranderproces</a:t>
            </a:r>
            <a:endParaRPr lang="nl-NL" dirty="0"/>
          </a:p>
          <a:p>
            <a:br>
              <a:rPr lang="en-US" dirty="0"/>
            </a:br>
            <a:endParaRPr lang="en-US" dirty="0"/>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Bedenk een situatie waarin sprake was van een veranderproces waaraan leiding gegeven moest worden.</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Wie nam het voortouw in het benoemen van de noodzakelijke verandering? </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Wie heeft een plan gemaakt voor de noodzakelijke verandering?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invloed had de manier waarop het veranderproces geleid werd op de motivatie van alle betrokkenen om zich uiteindelijk ook aan de verandering te committeren?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belangrijkste lessen kunnen uit deze ervaring getrokken worden? </a:t>
            </a: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Samen een klus klaren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b="0" dirty="0">
                <a:solidFill>
                  <a:srgbClr val="000000"/>
                </a:solidFill>
              </a:rPr>
              <a:t>Bespreking van de oefening:</a:t>
            </a:r>
          </a:p>
          <a:p>
            <a:pPr marL="139700" indent="0">
              <a:lnSpc>
                <a:spcPct val="114999"/>
              </a:lnSpc>
              <a:buNone/>
            </a:pPr>
            <a:endParaRPr lang="nl-NL" b="0" dirty="0">
              <a:solidFill>
                <a:srgbClr val="000000"/>
              </a:solidFill>
            </a:endParaRPr>
          </a:p>
          <a:p>
            <a:pPr>
              <a:lnSpc>
                <a:spcPct val="114999"/>
              </a:lnSpc>
              <a:buAutoNum type="arabicPeriod"/>
            </a:pPr>
            <a:r>
              <a:rPr lang="nl-NL" b="0" dirty="0">
                <a:solidFill>
                  <a:srgbClr val="000000"/>
                </a:solidFill>
              </a:rPr>
              <a:t>Wie nam de leiding? Was dat één persoon, waren dat meer mensen of was er geen leiding?</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Hoe werd er met elkaar overlegd en naar elkaar geluisterd?</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invloed had de manier waarop werd samengewerkt en leiding werd gegeven op ieders motivatie en het resultaat?</a:t>
            </a:r>
            <a:endParaRPr lang="nl-NL" dirty="0"/>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32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Je kunt het niet alleen</a:t>
            </a:r>
          </a:p>
          <a:p>
            <a:br>
              <a:rPr lang="en-US" dirty="0"/>
            </a:br>
            <a:endParaRPr lang="en-US" dirty="0"/>
          </a:p>
        </p:txBody>
      </p:sp>
      <p:sp>
        <p:nvSpPr>
          <p:cNvPr id="3" name="Tijdelijke aanduiding voor tekst 2">
            <a:extLst>
              <a:ext uri="{FF2B5EF4-FFF2-40B4-BE49-F238E27FC236}">
                <a16:creationId xmlns:a16="http://schemas.microsoft.com/office/drawing/2014/main" id="{7065A6A0-8CFA-EF49-7F24-4F4D8B3DC7F5}"/>
              </a:ext>
            </a:extLst>
          </p:cNvPr>
          <p:cNvSpPr>
            <a:spLocks noGrp="1"/>
          </p:cNvSpPr>
          <p:nvPr>
            <p:ph type="body" idx="1"/>
          </p:nvPr>
        </p:nvSpPr>
        <p:spPr>
          <a:xfrm>
            <a:off x="311700" y="979797"/>
            <a:ext cx="8520600" cy="3416400"/>
          </a:xfrm>
        </p:spPr>
        <p:txBody>
          <a:bodyPr/>
          <a:lstStyle/>
          <a:p>
            <a:pPr marL="139700" indent="0" fontAlgn="base">
              <a:buNone/>
            </a:pPr>
            <a:endParaRPr lang="nl-NL" b="0" i="0" u="none" strike="noStrike" dirty="0">
              <a:solidFill>
                <a:srgbClr val="000000"/>
              </a:solidFill>
              <a:effectLst/>
            </a:endParaRPr>
          </a:p>
        </p:txBody>
      </p:sp>
      <p:pic>
        <p:nvPicPr>
          <p:cNvPr id="5" name="Afbeelding 4" descr="Afbeelding met zwart, duisternis&#10;&#10;Automatisch gegenereerde beschrijving">
            <a:extLst>
              <a:ext uri="{FF2B5EF4-FFF2-40B4-BE49-F238E27FC236}">
                <a16:creationId xmlns:a16="http://schemas.microsoft.com/office/drawing/2014/main" id="{C6B16DA5-F7EA-65C1-AB92-8110E1A466E0}"/>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Breed beraad</a:t>
            </a:r>
          </a:p>
          <a:p>
            <a:br>
              <a:rPr lang="en-US" dirty="0"/>
            </a:br>
            <a:endParaRPr lang="en-US" dirty="0"/>
          </a:p>
        </p:txBody>
      </p:sp>
      <p:pic>
        <p:nvPicPr>
          <p:cNvPr id="6" name="Afbeelding 5" descr="Afbeelding met zwart, duisternis&#10;&#10;Automatisch gegenereerde beschrijving">
            <a:extLst>
              <a:ext uri="{FF2B5EF4-FFF2-40B4-BE49-F238E27FC236}">
                <a16:creationId xmlns:a16="http://schemas.microsoft.com/office/drawing/2014/main" id="{223BC7C1-CC8F-5434-4F53-3D147CE6C402}"/>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63572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a:t>Gedeeld leiderschap</a:t>
            </a:r>
            <a:endParaRPr lang="nl-NL" dirty="0"/>
          </a:p>
        </p:txBody>
      </p:sp>
      <p:sp>
        <p:nvSpPr>
          <p:cNvPr id="6" name="Tekstvak 5">
            <a:extLst>
              <a:ext uri="{FF2B5EF4-FFF2-40B4-BE49-F238E27FC236}">
                <a16:creationId xmlns:a16="http://schemas.microsoft.com/office/drawing/2014/main" id="{F276BE70-B859-D8CE-B9B4-A898EC6098B5}"/>
              </a:ext>
            </a:extLst>
          </p:cNvPr>
          <p:cNvSpPr txBox="1"/>
          <p:nvPr/>
        </p:nvSpPr>
        <p:spPr>
          <a:xfrm>
            <a:off x="6452214" y="4396401"/>
            <a:ext cx="2565400" cy="492443"/>
          </a:xfrm>
          <a:prstGeom prst="rect">
            <a:avLst/>
          </a:prstGeom>
          <a:solidFill>
            <a:schemeClr val="bg1"/>
          </a:solidFill>
          <a:ln>
            <a:solidFill>
              <a:srgbClr val="6F318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600" b="1" dirty="0">
              <a:solidFill>
                <a:srgbClr val="6F318F"/>
              </a:solidFill>
              <a:latin typeface="Calibri"/>
            </a:endParaRPr>
          </a:p>
          <a:p>
            <a:r>
              <a:rPr lang="nl-NL" b="1" dirty="0">
                <a:solidFill>
                  <a:srgbClr val="6F318F"/>
                </a:solidFill>
                <a:latin typeface="Calibri"/>
                <a:hlinkClick r:id="rId3">
                  <a:extLst>
                    <a:ext uri="{A12FA001-AC4F-418D-AE19-62706E023703}">
                      <ahyp:hlinkClr xmlns:ahyp="http://schemas.microsoft.com/office/drawing/2018/hyperlinkcolor" val="tx"/>
                    </a:ext>
                  </a:extLst>
                </a:hlinkClick>
              </a:rPr>
              <a:t>Geen video zichtbaar? Klik hier!</a:t>
            </a:r>
            <a:endParaRPr lang="nl-NL" sz="1300" b="1">
              <a:solidFill>
                <a:srgbClr val="6F318F"/>
              </a:solidFill>
              <a:latin typeface="Calibri"/>
            </a:endParaRPr>
          </a:p>
          <a:p>
            <a:endParaRPr lang="nl-NL" sz="600" b="1" dirty="0">
              <a:solidFill>
                <a:srgbClr val="6F318F"/>
              </a:solidFill>
              <a:latin typeface="Calibri"/>
            </a:endParaRPr>
          </a:p>
        </p:txBody>
      </p:sp>
      <p:pic>
        <p:nvPicPr>
          <p:cNvPr id="7" name="Onlinemedia 6" title="Module 8 Reisgidsvideo 2 (verdieping): De pioniersreis als gezamenlijke trektocht">
            <a:hlinkClick r:id="" action="ppaction://media"/>
            <a:extLst>
              <a:ext uri="{FF2B5EF4-FFF2-40B4-BE49-F238E27FC236}">
                <a16:creationId xmlns:a16="http://schemas.microsoft.com/office/drawing/2014/main" id="{D8169BC4-5DB4-C130-FC3D-2B4AABC378AD}"/>
              </a:ext>
            </a:extLst>
          </p:cNvPr>
          <p:cNvPicPr>
            <a:picLocks noRot="1" noChangeAspect="1"/>
          </p:cNvPicPr>
          <p:nvPr>
            <a:videoFile r:link="rId1"/>
          </p:nvPr>
        </p:nvPicPr>
        <p:blipFill>
          <a:blip r:embed="rId4"/>
          <a:stretch>
            <a:fillRect/>
          </a:stretch>
        </p:blipFill>
        <p:spPr>
          <a:xfrm>
            <a:off x="390525" y="1479550"/>
            <a:ext cx="5988050" cy="3409950"/>
          </a:xfrm>
          <a:prstGeom prst="rect">
            <a:avLst/>
          </a:prstGeom>
        </p:spPr>
      </p:pic>
    </p:spTree>
    <p:extLst>
      <p:ext uri="{BB962C8B-B14F-4D97-AF65-F5344CB8AC3E}">
        <p14:creationId xmlns:p14="http://schemas.microsoft.com/office/powerpoint/2010/main" val="187982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a:t>
            </a:r>
            <a:br>
              <a:rPr lang="nl-NL" dirty="0"/>
            </a:br>
            <a:endParaRPr lang="nl-NL" dirty="0"/>
          </a:p>
        </p:txBody>
      </p:sp>
      <p:pic>
        <p:nvPicPr>
          <p:cNvPr id="6" name="Afbeelding 5">
            <a:extLst>
              <a:ext uri="{FF2B5EF4-FFF2-40B4-BE49-F238E27FC236}">
                <a16:creationId xmlns:a16="http://schemas.microsoft.com/office/drawing/2014/main" id="{D1425AA5-7F4F-7B46-22A6-0D28402C244F}"/>
              </a:ext>
            </a:extLst>
          </p:cNvPr>
          <p:cNvPicPr>
            <a:picLocks noChangeAspect="1"/>
          </p:cNvPicPr>
          <p:nvPr/>
        </p:nvPicPr>
        <p:blipFill>
          <a:blip r:embed="rId2"/>
          <a:srcRect/>
          <a:stretch/>
        </p:blipFill>
        <p:spPr>
          <a:xfrm>
            <a:off x="3721820" y="1855809"/>
            <a:ext cx="1700360" cy="1431882"/>
          </a:xfrm>
          <a:prstGeom prst="rect">
            <a:avLst/>
          </a:prstGeom>
        </p:spPr>
      </p:pic>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2</a:t>
            </a:r>
            <a:br>
              <a:rPr lang="nl-NL" dirty="0"/>
            </a:br>
            <a:endParaRPr lang="nl-NL" dirty="0"/>
          </a:p>
        </p:txBody>
      </p:sp>
      <p:sp>
        <p:nvSpPr>
          <p:cNvPr id="4" name="Tijdelijke aanduiding voor tekst 2">
            <a:extLst>
              <a:ext uri="{FF2B5EF4-FFF2-40B4-BE49-F238E27FC236}">
                <a16:creationId xmlns:a16="http://schemas.microsoft.com/office/drawing/2014/main" id="{EF16859B-EC65-3978-D84C-5A33FBC27FB6}"/>
              </a:ext>
            </a:extLst>
          </p:cNvPr>
          <p:cNvSpPr>
            <a:spLocks noGrp="1"/>
          </p:cNvSpPr>
          <p:nvPr>
            <p:ph type="body" idx="1"/>
          </p:nvPr>
        </p:nvSpPr>
        <p:spPr>
          <a:xfrm>
            <a:off x="311700" y="979797"/>
            <a:ext cx="8520600" cy="3416400"/>
          </a:xfrm>
        </p:spPr>
        <p:txBody>
          <a:bodyPr/>
          <a:lstStyle/>
          <a:p>
            <a:pPr marL="139700" indent="0">
              <a:lnSpc>
                <a:spcPct val="114999"/>
              </a:lnSpc>
              <a:buNone/>
            </a:pPr>
            <a:endParaRPr lang="nl-NL" b="0" dirty="0">
              <a:solidFill>
                <a:srgbClr val="000000"/>
              </a:solidFill>
            </a:endParaRPr>
          </a:p>
          <a:p>
            <a:pPr>
              <a:lnSpc>
                <a:spcPct val="114999"/>
              </a:lnSpc>
              <a:buAutoNum type="arabicPeriod"/>
            </a:pPr>
            <a:endParaRPr lang="nl-NL" b="0" dirty="0">
              <a:solidFill>
                <a:srgbClr val="000000"/>
              </a:solidFill>
            </a:endParaRP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
        <p:nvSpPr>
          <p:cNvPr id="9" name="Tijdelijke aanduiding voor tekst 2">
            <a:extLst>
              <a:ext uri="{FF2B5EF4-FFF2-40B4-BE49-F238E27FC236}">
                <a16:creationId xmlns:a16="http://schemas.microsoft.com/office/drawing/2014/main" id="{79729E7D-5BC9-F61E-6CCD-D83FB5108969}"/>
              </a:ext>
            </a:extLst>
          </p:cNvPr>
          <p:cNvSpPr txBox="1">
            <a:spLocks/>
          </p:cNvSpPr>
          <p:nvPr/>
        </p:nvSpPr>
        <p:spPr>
          <a:xfrm>
            <a:off x="483150" y="108774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139700" indent="0" fontAlgn="base">
              <a:buNone/>
            </a:pPr>
            <a:r>
              <a:rPr lang="nl-NL" b="0" dirty="0">
                <a:solidFill>
                  <a:schemeClr val="tx1"/>
                </a:solidFill>
              </a:rPr>
              <a:t>Vragen van groep die het team vertegenwoordigt aan de groep die de community vertegenwoordigt:</a:t>
            </a:r>
            <a:br>
              <a:rPr lang="nl-NL" b="0" dirty="0">
                <a:latin typeface="Calibri" panose="020F0502020204030204" pitchFamily="34" charset="0"/>
                <a:cs typeface="Calibri" panose="020F0502020204030204" pitchFamily="34" charset="0"/>
              </a:rPr>
            </a:br>
            <a:endParaRPr lang="nl-NL" b="0" dirty="0">
              <a:solidFill>
                <a:srgbClr val="000000"/>
              </a:solidFill>
              <a:latin typeface="Calibri" panose="020F0502020204030204" pitchFamily="34" charset="0"/>
              <a:cs typeface="Calibri" panose="020F0502020204030204" pitchFamily="34" charset="0"/>
            </a:endParaRPr>
          </a:p>
          <a:p>
            <a:pPr>
              <a:lnSpc>
                <a:spcPct val="114999"/>
              </a:lnSpc>
              <a:buAutoNum type="arabicPeriod"/>
            </a:pPr>
            <a:r>
              <a:rPr lang="nl-NL" b="0" dirty="0">
                <a:solidFill>
                  <a:srgbClr val="000000"/>
                </a:solidFill>
              </a:rPr>
              <a:t>In hoeverre ervaren jullie dat je de vrijheid hebt om zelf keuzes te kunnen maken in hoe je betrokken wilt zijn bij deze proefplek?</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In welke mate voel je je verbonden met elkaar en met de missie van deze proefplek?</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In welke mate kun je van betekenis zijn voor deze proefplek en wordt gebruikgemaakt van jouw gaven/talenten?</a:t>
            </a:r>
            <a:endParaRPr lang="nl-NL" dirty="0"/>
          </a:p>
          <a:p>
            <a:pPr marL="139700" indent="0">
              <a:lnSpc>
                <a:spcPct val="114999"/>
              </a:lnSpc>
              <a:buNone/>
            </a:pPr>
            <a:endParaRPr lang="nl-NL" b="0" dirty="0">
              <a:solidFill>
                <a:srgbClr val="000000"/>
              </a:solidFill>
            </a:endParaRPr>
          </a:p>
          <a:p>
            <a:pPr>
              <a:lnSpc>
                <a:spcPct val="114999"/>
              </a:lnSpc>
              <a:buFont typeface="Calibri"/>
              <a:buAutoNum type="arabicPeriod"/>
            </a:pPr>
            <a:endParaRPr lang="nl-NL" b="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067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F79663CA-4E89-4ECD-83C7-699B83F41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8AF417-8B39-4238-A140-D3DEA877F458}">
  <ds:schemaRefs>
    <ds:schemaRef ds:uri="http://schemas.microsoft.com/sharepoint/v3/contenttype/forms"/>
  </ds:schemaRefs>
</ds:datastoreItem>
</file>

<file path=customXml/itemProps3.xml><?xml version="1.0" encoding="utf-8"?>
<ds:datastoreItem xmlns:ds="http://schemas.openxmlformats.org/officeDocument/2006/customXml" ds:itemID="{308C8573-B7AD-447B-95A0-621E01E04D45}">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1809</TotalTime>
  <Words>211</Words>
  <Application>Microsoft Office PowerPoint</Application>
  <PresentationFormat>Diavoorstelling (16:9)</PresentationFormat>
  <Paragraphs>29</Paragraphs>
  <Slides>9</Slides>
  <Notes>0</Notes>
  <HiddenSlides>0</HiddenSlides>
  <MMClips>2</MMClip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Hoofdthema - Leren Pionieren</vt:lpstr>
      <vt:lpstr>Gedeeld Leiderschap</vt:lpstr>
      <vt:lpstr>Oriëntatie 1:  Lessen trekken uit een veranderproces  </vt:lpstr>
      <vt:lpstr>Oriëntatie 2:  Samen een klus klaren</vt:lpstr>
      <vt:lpstr>Kompas 1: Je kunt het niet alleen  </vt:lpstr>
      <vt:lpstr>Kompas 2: Breed beraad  </vt:lpstr>
      <vt:lpstr>Reisgidsvideo Gedeeld leiderschap</vt:lpstr>
      <vt:lpstr>Reisgids  </vt:lpstr>
      <vt:lpstr>Reisgids 2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160</cp:revision>
  <dcterms:modified xsi:type="dcterms:W3CDTF">2025-01-06T16:58:14Z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